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</p:sldIdLst>
  <p:sldSz cx="8999538" cy="8999538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8"/>
    <a:srgbClr val="FFFFFE"/>
    <a:srgbClr val="FFA500"/>
    <a:srgbClr val="AD1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E6E9D-3489-466B-9CDC-AD0FDE8468A9}" v="5" dt="2020-11-25T17:54:14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8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01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84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04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4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02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8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25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21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75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88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3FD90-FCE0-4E3C-AA5E-04322F6F219C}" type="datetimeFigureOut">
              <a:rPr lang="es-MX" smtClean="0"/>
              <a:t>30/11/2020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DBBD-4699-4FF0-A904-F6593BD607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48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jpg"/><Relationship Id="rId7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5.emf"/><Relationship Id="rId4" Type="http://schemas.openxmlformats.org/officeDocument/2006/relationships/image" Target="../media/image16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1.emf"/><Relationship Id="rId7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2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5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18" Type="http://schemas.openxmlformats.org/officeDocument/2006/relationships/image" Target="../media/image47.emf"/><Relationship Id="rId26" Type="http://schemas.openxmlformats.org/officeDocument/2006/relationships/image" Target="../media/image55.emf"/><Relationship Id="rId3" Type="http://schemas.openxmlformats.org/officeDocument/2006/relationships/image" Target="../media/image32.emf"/><Relationship Id="rId21" Type="http://schemas.openxmlformats.org/officeDocument/2006/relationships/image" Target="../media/image50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17" Type="http://schemas.openxmlformats.org/officeDocument/2006/relationships/image" Target="../media/image46.emf"/><Relationship Id="rId25" Type="http://schemas.openxmlformats.org/officeDocument/2006/relationships/image" Target="../media/image54.emf"/><Relationship Id="rId2" Type="http://schemas.openxmlformats.org/officeDocument/2006/relationships/image" Target="../media/image31.emf"/><Relationship Id="rId16" Type="http://schemas.openxmlformats.org/officeDocument/2006/relationships/image" Target="../media/image45.emf"/><Relationship Id="rId20" Type="http://schemas.openxmlformats.org/officeDocument/2006/relationships/image" Target="../media/image49.emf"/><Relationship Id="rId29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24" Type="http://schemas.openxmlformats.org/officeDocument/2006/relationships/image" Target="../media/image53.emf"/><Relationship Id="rId5" Type="http://schemas.openxmlformats.org/officeDocument/2006/relationships/image" Target="../media/image34.emf"/><Relationship Id="rId15" Type="http://schemas.openxmlformats.org/officeDocument/2006/relationships/image" Target="../media/image44.emf"/><Relationship Id="rId23" Type="http://schemas.openxmlformats.org/officeDocument/2006/relationships/image" Target="../media/image52.emf"/><Relationship Id="rId28" Type="http://schemas.openxmlformats.org/officeDocument/2006/relationships/image" Target="../media/image57.emf"/><Relationship Id="rId10" Type="http://schemas.openxmlformats.org/officeDocument/2006/relationships/image" Target="../media/image39.emf"/><Relationship Id="rId19" Type="http://schemas.openxmlformats.org/officeDocument/2006/relationships/image" Target="../media/image48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Relationship Id="rId14" Type="http://schemas.openxmlformats.org/officeDocument/2006/relationships/image" Target="../media/image43.emf"/><Relationship Id="rId22" Type="http://schemas.openxmlformats.org/officeDocument/2006/relationships/image" Target="../media/image51.emf"/><Relationship Id="rId27" Type="http://schemas.openxmlformats.org/officeDocument/2006/relationships/image" Target="../media/image5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image" Target="../media/image70.emf"/><Relationship Id="rId18" Type="http://schemas.openxmlformats.org/officeDocument/2006/relationships/image" Target="../media/image75.emf"/><Relationship Id="rId26" Type="http://schemas.openxmlformats.org/officeDocument/2006/relationships/image" Target="../media/image83.emf"/><Relationship Id="rId3" Type="http://schemas.openxmlformats.org/officeDocument/2006/relationships/image" Target="../media/image60.emf"/><Relationship Id="rId21" Type="http://schemas.openxmlformats.org/officeDocument/2006/relationships/image" Target="../media/image78.emf"/><Relationship Id="rId7" Type="http://schemas.openxmlformats.org/officeDocument/2006/relationships/image" Target="../media/image64.emf"/><Relationship Id="rId12" Type="http://schemas.openxmlformats.org/officeDocument/2006/relationships/image" Target="../media/image69.emf"/><Relationship Id="rId17" Type="http://schemas.openxmlformats.org/officeDocument/2006/relationships/image" Target="../media/image74.emf"/><Relationship Id="rId25" Type="http://schemas.openxmlformats.org/officeDocument/2006/relationships/image" Target="../media/image82.emf"/><Relationship Id="rId2" Type="http://schemas.openxmlformats.org/officeDocument/2006/relationships/image" Target="../media/image59.emf"/><Relationship Id="rId16" Type="http://schemas.openxmlformats.org/officeDocument/2006/relationships/image" Target="../media/image73.emf"/><Relationship Id="rId20" Type="http://schemas.openxmlformats.org/officeDocument/2006/relationships/image" Target="../media/image77.emf"/><Relationship Id="rId29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image" Target="../media/image68.emf"/><Relationship Id="rId24" Type="http://schemas.openxmlformats.org/officeDocument/2006/relationships/image" Target="../media/image81.emf"/><Relationship Id="rId5" Type="http://schemas.openxmlformats.org/officeDocument/2006/relationships/image" Target="../media/image62.emf"/><Relationship Id="rId15" Type="http://schemas.openxmlformats.org/officeDocument/2006/relationships/image" Target="../media/image72.emf"/><Relationship Id="rId23" Type="http://schemas.openxmlformats.org/officeDocument/2006/relationships/image" Target="../media/image80.emf"/><Relationship Id="rId28" Type="http://schemas.openxmlformats.org/officeDocument/2006/relationships/image" Target="../media/image85.emf"/><Relationship Id="rId10" Type="http://schemas.openxmlformats.org/officeDocument/2006/relationships/image" Target="../media/image67.emf"/><Relationship Id="rId19" Type="http://schemas.openxmlformats.org/officeDocument/2006/relationships/image" Target="../media/image76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Relationship Id="rId14" Type="http://schemas.openxmlformats.org/officeDocument/2006/relationships/image" Target="../media/image71.emf"/><Relationship Id="rId22" Type="http://schemas.openxmlformats.org/officeDocument/2006/relationships/image" Target="../media/image79.emf"/><Relationship Id="rId27" Type="http://schemas.openxmlformats.org/officeDocument/2006/relationships/image" Target="../media/image8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437" y="8343156"/>
            <a:ext cx="8999539" cy="1419616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576899" y="8443947"/>
            <a:ext cx="224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A500"/>
                </a:solidFill>
                <a:latin typeface="Montserrat SemiBold" panose="00000700000000000000" pitchFamily="2" charset="0"/>
                <a:cs typeface="Poppins Medium" panose="02000000000000000000" pitchFamily="2" charset="0"/>
              </a:rPr>
              <a:t>MEDICINA </a:t>
            </a:r>
          </a:p>
          <a:p>
            <a:r>
              <a:rPr lang="es-MX" sz="1600" dirty="0">
                <a:solidFill>
                  <a:srgbClr val="003378"/>
                </a:solidFill>
                <a:latin typeface="Montserrat SemiBold" panose="00000700000000000000" pitchFamily="2" charset="0"/>
                <a:cs typeface="Poppins Medium" panose="02000000000000000000" pitchFamily="2" charset="0"/>
              </a:rPr>
              <a:t>INTERNA</a:t>
            </a:r>
            <a:endParaRPr lang="es-MX" sz="1600" dirty="0">
              <a:solidFill>
                <a:schemeClr val="bg1"/>
              </a:solidFill>
              <a:latin typeface="Montserrat SemiBold" panose="000007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534" y="1884336"/>
            <a:ext cx="6454531" cy="63465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-68391"/>
            <a:ext cx="9372601" cy="224172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734" y="1245141"/>
            <a:ext cx="969436" cy="94765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556" y="8501966"/>
            <a:ext cx="414760" cy="40957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940010" y="8468189"/>
            <a:ext cx="224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Medicina y </a:t>
            </a:r>
          </a:p>
          <a:p>
            <a:r>
              <a:rPr lang="es-MX" sz="1600" dirty="0">
                <a:solidFill>
                  <a:schemeClr val="bg1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ENARM Zamná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11064" y="2215828"/>
            <a:ext cx="458448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900" dirty="0">
              <a:solidFill>
                <a:srgbClr val="003378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271846" y="8091224"/>
            <a:ext cx="272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AD1A1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enarmzamna.com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723" y="38007"/>
            <a:ext cx="89860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dirty="0">
                <a:solidFill>
                  <a:schemeClr val="bg1"/>
                </a:solidFill>
                <a:latin typeface="Montserrat Bold" panose="00000800000000000000" pitchFamily="2" charset="0"/>
                <a:cs typeface="Poppins Medium" panose="02000000000000000000" pitchFamily="2" charset="0"/>
              </a:rPr>
              <a:t>FACOMATOSIS | </a:t>
            </a:r>
            <a:r>
              <a:rPr lang="es-MX" sz="1900" dirty="0">
                <a:solidFill>
                  <a:schemeClr val="bg1"/>
                </a:solidFill>
                <a:latin typeface="Montserrat Medium" panose="00000600000000000000" pitchFamily="2" charset="0"/>
                <a:cs typeface="Poppins Medium" panose="02000000000000000000" pitchFamily="2" charset="0"/>
              </a:rPr>
              <a:t>GENÉTICA  </a:t>
            </a:r>
          </a:p>
        </p:txBody>
      </p:sp>
      <p:cxnSp>
        <p:nvCxnSpPr>
          <p:cNvPr id="38" name="Conector recto 37"/>
          <p:cNvCxnSpPr/>
          <p:nvPr/>
        </p:nvCxnSpPr>
        <p:spPr>
          <a:xfrm flipV="1">
            <a:off x="5404338" y="797169"/>
            <a:ext cx="2708031" cy="1875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 rot="21410053">
            <a:off x="-302870" y="694605"/>
            <a:ext cx="6210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CASO CLÍNICO</a:t>
            </a:r>
          </a:p>
        </p:txBody>
      </p:sp>
      <p:grpSp>
        <p:nvGrpSpPr>
          <p:cNvPr id="57" name="Grupo 56"/>
          <p:cNvGrpSpPr/>
          <p:nvPr/>
        </p:nvGrpSpPr>
        <p:grpSpPr>
          <a:xfrm>
            <a:off x="5370151" y="2262133"/>
            <a:ext cx="3526951" cy="1048831"/>
            <a:chOff x="5370151" y="2262133"/>
            <a:chExt cx="3526951" cy="1048831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0151" y="2262133"/>
              <a:ext cx="3526951" cy="1048831"/>
            </a:xfrm>
            <a:prstGeom prst="rect">
              <a:avLst/>
            </a:prstGeom>
          </p:spPr>
        </p:pic>
        <p:sp>
          <p:nvSpPr>
            <p:cNvPr id="48" name="CuadroTexto 47"/>
            <p:cNvSpPr txBox="1"/>
            <p:nvPr/>
          </p:nvSpPr>
          <p:spPr>
            <a:xfrm>
              <a:off x="5519659" y="2380810"/>
              <a:ext cx="760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dirty="0">
                  <a:solidFill>
                    <a:schemeClr val="bg1"/>
                  </a:solidFill>
                  <a:latin typeface="Montserrat Bold" panose="00000800000000000000" pitchFamily="2" charset="0"/>
                  <a:cs typeface="Aharoni" panose="02010803020104030203" pitchFamily="2" charset="-79"/>
                </a:rPr>
                <a:t>A</a:t>
              </a: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5370151" y="3393784"/>
            <a:ext cx="3526951" cy="1048831"/>
            <a:chOff x="5370151" y="3393784"/>
            <a:chExt cx="3526951" cy="1048831"/>
          </a:xfrm>
        </p:grpSpPr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0151" y="3393784"/>
              <a:ext cx="3526951" cy="1048831"/>
            </a:xfrm>
            <a:prstGeom prst="rect">
              <a:avLst/>
            </a:prstGeom>
          </p:spPr>
        </p:pic>
        <p:sp>
          <p:nvSpPr>
            <p:cNvPr id="49" name="CuadroTexto 48"/>
            <p:cNvSpPr txBox="1"/>
            <p:nvPr/>
          </p:nvSpPr>
          <p:spPr>
            <a:xfrm>
              <a:off x="5513926" y="3533862"/>
              <a:ext cx="760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dirty="0">
                  <a:solidFill>
                    <a:schemeClr val="bg1"/>
                  </a:solidFill>
                  <a:latin typeface="Montserrat Bold" panose="00000800000000000000" pitchFamily="2" charset="0"/>
                  <a:cs typeface="Aharoni" panose="02010803020104030203" pitchFamily="2" charset="-79"/>
                </a:rPr>
                <a:t>B</a:t>
              </a: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5370151" y="4526172"/>
            <a:ext cx="3526951" cy="1048831"/>
            <a:chOff x="5370151" y="4526172"/>
            <a:chExt cx="3526951" cy="1048831"/>
          </a:xfrm>
        </p:grpSpPr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0151" y="4526172"/>
              <a:ext cx="3526951" cy="1048831"/>
            </a:xfrm>
            <a:prstGeom prst="rect">
              <a:avLst/>
            </a:prstGeom>
          </p:spPr>
        </p:pic>
        <p:sp>
          <p:nvSpPr>
            <p:cNvPr id="50" name="CuadroTexto 49"/>
            <p:cNvSpPr txBox="1"/>
            <p:nvPr/>
          </p:nvSpPr>
          <p:spPr>
            <a:xfrm>
              <a:off x="5507184" y="4662733"/>
              <a:ext cx="760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dirty="0">
                  <a:solidFill>
                    <a:schemeClr val="bg1"/>
                  </a:solidFill>
                  <a:latin typeface="Montserrat Bold" panose="00000800000000000000" pitchFamily="2" charset="0"/>
                  <a:cs typeface="Aharoni" panose="02010803020104030203" pitchFamily="2" charset="-79"/>
                </a:rPr>
                <a:t>C</a:t>
              </a: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5370151" y="5671248"/>
            <a:ext cx="3526951" cy="1048831"/>
            <a:chOff x="5370151" y="5671248"/>
            <a:chExt cx="3526951" cy="1048831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0151" y="5671248"/>
              <a:ext cx="3526951" cy="1048831"/>
            </a:xfrm>
            <a:prstGeom prst="rect">
              <a:avLst/>
            </a:prstGeom>
          </p:spPr>
        </p:pic>
        <p:sp>
          <p:nvSpPr>
            <p:cNvPr id="51" name="CuadroTexto 50"/>
            <p:cNvSpPr txBox="1"/>
            <p:nvPr/>
          </p:nvSpPr>
          <p:spPr>
            <a:xfrm>
              <a:off x="5526283" y="5826783"/>
              <a:ext cx="760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dirty="0">
                  <a:solidFill>
                    <a:schemeClr val="bg1"/>
                  </a:solidFill>
                  <a:latin typeface="Montserrat Bold" panose="00000800000000000000" pitchFamily="2" charset="0"/>
                  <a:cs typeface="Aharoni" panose="02010803020104030203" pitchFamily="2" charset="-79"/>
                </a:rPr>
                <a:t>D</a:t>
              </a: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5370151" y="6802899"/>
            <a:ext cx="3526951" cy="1048831"/>
            <a:chOff x="5370151" y="6802899"/>
            <a:chExt cx="3526951" cy="1048831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0151" y="6802899"/>
              <a:ext cx="3526951" cy="1048831"/>
            </a:xfrm>
            <a:prstGeom prst="rect">
              <a:avLst/>
            </a:prstGeom>
          </p:spPr>
        </p:pic>
        <p:sp>
          <p:nvSpPr>
            <p:cNvPr id="52" name="CuadroTexto 51"/>
            <p:cNvSpPr txBox="1"/>
            <p:nvPr/>
          </p:nvSpPr>
          <p:spPr>
            <a:xfrm>
              <a:off x="5501569" y="6951153"/>
              <a:ext cx="760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dirty="0">
                  <a:solidFill>
                    <a:schemeClr val="bg1"/>
                  </a:solidFill>
                  <a:latin typeface="Montserrat Bold" panose="00000800000000000000" pitchFamily="2" charset="0"/>
                  <a:cs typeface="Aharoni" panose="02010803020104030203" pitchFamily="2" charset="-79"/>
                </a:rPr>
                <a:t>E</a:t>
              </a:r>
            </a:p>
          </p:txBody>
        </p:sp>
      </p:grpSp>
      <p:sp>
        <p:nvSpPr>
          <p:cNvPr id="58" name="CuadroTexto 57"/>
          <p:cNvSpPr txBox="1"/>
          <p:nvPr/>
        </p:nvSpPr>
        <p:spPr>
          <a:xfrm>
            <a:off x="6447580" y="2470335"/>
            <a:ext cx="21740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>
                <a:solidFill>
                  <a:schemeClr val="bg1"/>
                </a:solidFill>
                <a:latin typeface="Montserrat Medium" panose="00000600000000000000" pitchFamily="2" charset="0"/>
              </a:rPr>
              <a:t>Fever</a:t>
            </a:r>
            <a:endParaRPr lang="es-MX" sz="17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6447580" y="4857717"/>
            <a:ext cx="21740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>
                <a:solidFill>
                  <a:schemeClr val="bg1"/>
                </a:solidFill>
                <a:latin typeface="Montserrat Medium" panose="00000600000000000000" pitchFamily="2" charset="0"/>
              </a:rPr>
              <a:t>Seizures</a:t>
            </a:r>
            <a:endParaRPr lang="es-MX" sz="17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447580" y="6014488"/>
            <a:ext cx="21740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>
                <a:solidFill>
                  <a:schemeClr val="bg1"/>
                </a:solidFill>
                <a:latin typeface="Montserrat Medium" panose="00000600000000000000" pitchFamily="2" charset="0"/>
              </a:rPr>
              <a:t>Hives</a:t>
            </a:r>
            <a:endParaRPr lang="es-MX" sz="17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6447580" y="7145444"/>
            <a:ext cx="21740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>
                <a:solidFill>
                  <a:schemeClr val="bg1"/>
                </a:solidFill>
                <a:latin typeface="Montserrat Medium" panose="00000600000000000000" pitchFamily="2" charset="0"/>
              </a:rPr>
              <a:t>Joint hypermobility</a:t>
            </a:r>
            <a:endParaRPr lang="es-MX" sz="17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6447580" y="3587728"/>
            <a:ext cx="21740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>
                <a:solidFill>
                  <a:schemeClr val="bg1"/>
                </a:solidFill>
                <a:latin typeface="Montserrat Medium" panose="00000600000000000000" pitchFamily="2" charset="0"/>
              </a:rPr>
              <a:t>Jaundice</a:t>
            </a:r>
            <a:endParaRPr lang="es-MX" sz="17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EC90BE7-E02E-435B-85D2-E75AB85C985C}"/>
              </a:ext>
            </a:extLst>
          </p:cNvPr>
          <p:cNvSpPr txBox="1"/>
          <p:nvPr/>
        </p:nvSpPr>
        <p:spPr>
          <a:xfrm>
            <a:off x="306678" y="1964202"/>
            <a:ext cx="50457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40-year-old female patient with a history of headache and mental retardation presents with the following lesions: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8A4954-96F1-4F97-821E-3FB3F85180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64" y="3836480"/>
            <a:ext cx="4683597" cy="29664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B8D7485-9976-4DB9-A9F5-174A63C3EC9E}"/>
              </a:ext>
            </a:extLst>
          </p:cNvPr>
          <p:cNvSpPr/>
          <p:nvPr/>
        </p:nvSpPr>
        <p:spPr>
          <a:xfrm>
            <a:off x="369986" y="7245297"/>
            <a:ext cx="4724675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of the following would you expect as her chief complaint?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8A8E1D-87F2-4341-AE6B-4BE63850B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4118" y="8411629"/>
            <a:ext cx="57917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7535" y="-753980"/>
            <a:ext cx="10671322" cy="102509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4659" y="1479165"/>
            <a:ext cx="4425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CASO</a:t>
            </a:r>
          </a:p>
          <a:p>
            <a:pPr algn="ctr"/>
            <a:r>
              <a:rPr lang="es-MX" sz="6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CLÍNICO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137592" y="399818"/>
            <a:ext cx="247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SemiBold" panose="00000700000000000000" pitchFamily="2" charset="0"/>
                <a:cs typeface="Poppins Medium" panose="02000000000000000000" pitchFamily="2" charset="0"/>
              </a:rPr>
              <a:t>Neurología</a:t>
            </a:r>
            <a:endParaRPr lang="es-MX" sz="2000" b="1" dirty="0">
              <a:solidFill>
                <a:schemeClr val="bg1"/>
              </a:solidFill>
              <a:latin typeface="Montserrat SemiBold" panose="000007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0" y="3728888"/>
            <a:ext cx="4616290" cy="3847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957" y="8099915"/>
            <a:ext cx="428319" cy="42296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709402" y="8051094"/>
            <a:ext cx="224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Medicina y </a:t>
            </a:r>
          </a:p>
          <a:p>
            <a:r>
              <a:rPr lang="es-MX" sz="16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ENARM Zamná</a:t>
            </a:r>
          </a:p>
        </p:txBody>
      </p:sp>
      <p:cxnSp>
        <p:nvCxnSpPr>
          <p:cNvPr id="16" name="Conector recto 15"/>
          <p:cNvCxnSpPr/>
          <p:nvPr/>
        </p:nvCxnSpPr>
        <p:spPr>
          <a:xfrm flipH="1" flipV="1">
            <a:off x="5952848" y="8019787"/>
            <a:ext cx="6862" cy="583219"/>
          </a:xfrm>
          <a:prstGeom prst="line">
            <a:avLst/>
          </a:prstGeom>
          <a:ln w="28575">
            <a:solidFill>
              <a:srgbClr val="AD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368803" y="8153547"/>
            <a:ext cx="272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AD1A1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enarmzamna.com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134733" y="7987703"/>
            <a:ext cx="224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A500"/>
                </a:solidFill>
                <a:latin typeface="Montserrat SemiBold" panose="00000700000000000000" pitchFamily="2" charset="0"/>
                <a:cs typeface="Poppins Medium" panose="02000000000000000000" pitchFamily="2" charset="0"/>
              </a:rPr>
              <a:t>MEDICINA</a:t>
            </a:r>
          </a:p>
          <a:p>
            <a:r>
              <a:rPr lang="es-MX" dirty="0">
                <a:solidFill>
                  <a:srgbClr val="003378"/>
                </a:solidFill>
                <a:latin typeface="Montserrat SemiBold" panose="00000700000000000000" pitchFamily="2" charset="0"/>
                <a:cs typeface="Poppins Medium" panose="02000000000000000000" pitchFamily="2" charset="0"/>
              </a:rPr>
              <a:t>INTERNA</a:t>
            </a:r>
            <a:endParaRPr lang="es-MX" dirty="0">
              <a:solidFill>
                <a:schemeClr val="bg1"/>
              </a:solidFill>
              <a:latin typeface="Montserrat SemiBold" panose="000007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93" y="8082064"/>
            <a:ext cx="657044" cy="52094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61" y="110781"/>
            <a:ext cx="1000672" cy="97818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D342F67-FADE-467A-88C2-A3209665BC13}"/>
              </a:ext>
            </a:extLst>
          </p:cNvPr>
          <p:cNvSpPr txBox="1"/>
          <p:nvPr/>
        </p:nvSpPr>
        <p:spPr>
          <a:xfrm>
            <a:off x="4983064" y="312301"/>
            <a:ext cx="38089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A 55-year-old male patient has been brought to consultation because of urinary incontinence, gait disturbances and isolation. CT scanning shows the following image:</a:t>
            </a:r>
            <a:endParaRPr lang="es-MX" sz="2000" b="1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97E39D3-9A19-44D1-A5BF-A1DC0BCAE0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6" y="3728888"/>
            <a:ext cx="4702304" cy="38475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B0FB0ED6-E417-48CA-AC13-640E2C81A346}"/>
              </a:ext>
            </a:extLst>
          </p:cNvPr>
          <p:cNvSpPr txBox="1"/>
          <p:nvPr/>
        </p:nvSpPr>
        <p:spPr>
          <a:xfrm>
            <a:off x="4874801" y="3174630"/>
            <a:ext cx="40766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78"/>
                </a:solidFill>
              </a:rPr>
              <a:t>Which of the following would </a:t>
            </a:r>
            <a:r>
              <a:rPr lang="en-US" sz="2400" dirty="0" err="1">
                <a:solidFill>
                  <a:srgbClr val="003378"/>
                </a:solidFill>
              </a:rPr>
              <a:t>yo</a:t>
            </a:r>
            <a:r>
              <a:rPr lang="en-US" sz="2400" dirty="0">
                <a:solidFill>
                  <a:srgbClr val="003378"/>
                </a:solidFill>
              </a:rPr>
              <a:t> expect to be found in this case: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rgbClr val="003378"/>
                </a:solidFill>
              </a:rPr>
              <a:t>Seizures</a:t>
            </a:r>
          </a:p>
          <a:p>
            <a:pPr marL="457200" indent="-457200">
              <a:buAutoNum type="alphaLcParenR"/>
            </a:pPr>
            <a:endParaRPr lang="en-US" sz="2400" dirty="0">
              <a:solidFill>
                <a:srgbClr val="003378"/>
              </a:solidFill>
            </a:endParaRPr>
          </a:p>
          <a:p>
            <a:r>
              <a:rPr lang="en-US" sz="2400" dirty="0">
                <a:solidFill>
                  <a:srgbClr val="003378"/>
                </a:solidFill>
              </a:rPr>
              <a:t>b) </a:t>
            </a:r>
            <a:r>
              <a:rPr lang="en-US" sz="2400" dirty="0" err="1">
                <a:solidFill>
                  <a:srgbClr val="003378"/>
                </a:solidFill>
              </a:rPr>
              <a:t>Hemiparesia</a:t>
            </a:r>
            <a:endParaRPr lang="en-US" sz="2400" dirty="0">
              <a:solidFill>
                <a:srgbClr val="003378"/>
              </a:solidFill>
            </a:endParaRPr>
          </a:p>
          <a:p>
            <a:endParaRPr lang="en-US" sz="2400" dirty="0">
              <a:solidFill>
                <a:srgbClr val="003378"/>
              </a:solidFill>
            </a:endParaRPr>
          </a:p>
          <a:p>
            <a:r>
              <a:rPr lang="en-US" sz="2400" dirty="0">
                <a:solidFill>
                  <a:srgbClr val="003378"/>
                </a:solidFill>
              </a:rPr>
              <a:t>c) Fever </a:t>
            </a:r>
          </a:p>
          <a:p>
            <a:endParaRPr lang="en-US" sz="2400" dirty="0">
              <a:solidFill>
                <a:srgbClr val="003378"/>
              </a:solidFill>
            </a:endParaRPr>
          </a:p>
          <a:p>
            <a:r>
              <a:rPr lang="en-US" sz="2400" dirty="0">
                <a:solidFill>
                  <a:srgbClr val="003378"/>
                </a:solidFill>
              </a:rPr>
              <a:t>d) Weight loss </a:t>
            </a:r>
          </a:p>
          <a:p>
            <a:endParaRPr lang="en-US" sz="2400" dirty="0">
              <a:solidFill>
                <a:srgbClr val="003378"/>
              </a:solidFill>
            </a:endParaRPr>
          </a:p>
          <a:p>
            <a:r>
              <a:rPr lang="en-US" sz="2400" dirty="0">
                <a:solidFill>
                  <a:srgbClr val="003378"/>
                </a:solidFill>
              </a:rPr>
              <a:t>e) Cognitive impairment</a:t>
            </a:r>
            <a:endParaRPr lang="es-MX" sz="2400" dirty="0">
              <a:solidFill>
                <a:srgbClr val="003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3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055"/>
            <a:ext cx="9289078" cy="10058402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1166441" y="2684995"/>
            <a:ext cx="3439014" cy="5053089"/>
          </a:xfrm>
          <a:prstGeom prst="rect">
            <a:avLst/>
          </a:prstGeom>
          <a:blipFill dpi="0" rotWithShape="1">
            <a:blip r:embed="rId3"/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-548676" y="1148451"/>
            <a:ext cx="224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Montserrat SemiBold" panose="00000700000000000000" pitchFamily="2" charset="0"/>
                <a:cs typeface="Poppins Medium" panose="02000000000000000000" pitchFamily="2" charset="0"/>
              </a:rPr>
              <a:t>RADIO</a:t>
            </a:r>
          </a:p>
          <a:p>
            <a:r>
              <a:rPr lang="es-MX" sz="2400" dirty="0">
                <a:solidFill>
                  <a:schemeClr val="bg1"/>
                </a:solidFill>
                <a:latin typeface="Montserrat SemiBold" panose="00000700000000000000" pitchFamily="2" charset="0"/>
                <a:cs typeface="Poppins Medium" panose="02000000000000000000" pitchFamily="2" charset="0"/>
              </a:rPr>
              <a:t>ONCOLOGÍA</a:t>
            </a:r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-1683169" y="6313793"/>
            <a:ext cx="444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CÁNCER G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13" y="2870832"/>
            <a:ext cx="763311" cy="80692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162510" y="75133"/>
            <a:ext cx="394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CASO CLÍNICO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328" y="8340065"/>
            <a:ext cx="428319" cy="42296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880924" y="8302395"/>
            <a:ext cx="224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Medicina y </a:t>
            </a:r>
          </a:p>
          <a:p>
            <a:r>
              <a:rPr lang="es-MX" sz="14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ENARM Zamná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128" y="8325899"/>
            <a:ext cx="1065327" cy="44828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179" y="7840412"/>
            <a:ext cx="3851260" cy="39500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528309" y="792302"/>
            <a:ext cx="7108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bg1"/>
                </a:solidFill>
                <a:latin typeface="Montserrat Medium" panose="00000600000000000000" pitchFamily="2" charset="0"/>
              </a:rPr>
              <a:t>Mujeres de 40 años de edad, presentan con saciedad temprana y marcada pérdida de peso endoscopia muestra el engrosamiento de la pared gástrica y la deformación del estómago resultando 4. en una atractiva semejante a una botella de cuero. El diagnóstico más probable es: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7124909" y="355061"/>
            <a:ext cx="1974486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166441" y="355061"/>
            <a:ext cx="1974486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175903" y="8412785"/>
            <a:ext cx="272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enarmzamna.com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768" y="2695719"/>
            <a:ext cx="3561303" cy="106059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768" y="3809263"/>
            <a:ext cx="3561303" cy="106059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768" y="4958214"/>
            <a:ext cx="3561303" cy="106059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768" y="6091008"/>
            <a:ext cx="3561303" cy="106059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768" y="7207789"/>
            <a:ext cx="3561303" cy="1060592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5264292" y="2827779"/>
            <a:ext cx="76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Montserrat Bold" panose="00000800000000000000" pitchFamily="2" charset="0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264292" y="3947434"/>
            <a:ext cx="76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Montserrat Bold" panose="00000800000000000000" pitchFamily="2" charset="0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264292" y="5103789"/>
            <a:ext cx="76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Montserrat Bold" panose="00000800000000000000" pitchFamily="2" charset="0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275443" y="6221459"/>
            <a:ext cx="76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Montserrat Bold" panose="00000800000000000000" pitchFamily="2" charset="0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264292" y="7353364"/>
            <a:ext cx="76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Montserrat Bold" panose="00000800000000000000" pitchFamily="2" charset="0"/>
                <a:cs typeface="Aharoni" panose="02010803020104030203" pitchFamily="2" charset="-79"/>
              </a:rPr>
              <a:t>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1189267" y="2684995"/>
            <a:ext cx="1342223" cy="1342223"/>
            <a:chOff x="2148268" y="3771185"/>
            <a:chExt cx="1479787" cy="1479787"/>
          </a:xfrm>
        </p:grpSpPr>
        <p:sp>
          <p:nvSpPr>
            <p:cNvPr id="38" name="Elipse 37"/>
            <p:cNvSpPr/>
            <p:nvPr/>
          </p:nvSpPr>
          <p:spPr>
            <a:xfrm>
              <a:off x="2148268" y="3771185"/>
              <a:ext cx="1479787" cy="1479787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37477" y="3851484"/>
              <a:ext cx="1334892" cy="1304894"/>
            </a:xfrm>
            <a:prstGeom prst="rect">
              <a:avLst/>
            </a:prstGeom>
          </p:spPr>
        </p:pic>
      </p:grpSp>
      <p:sp>
        <p:nvSpPr>
          <p:cNvPr id="40" name="CuadroTexto 39"/>
          <p:cNvSpPr txBox="1"/>
          <p:nvPr/>
        </p:nvSpPr>
        <p:spPr>
          <a:xfrm>
            <a:off x="6254193" y="2899915"/>
            <a:ext cx="21740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Early</a:t>
            </a:r>
            <a:r>
              <a:rPr lang="es-MX" sz="17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s-MX" sz="17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gastric</a:t>
            </a:r>
            <a:r>
              <a:rPr lang="es-MX" sz="1700" dirty="0">
                <a:solidFill>
                  <a:schemeClr val="bg1"/>
                </a:solidFill>
                <a:latin typeface="Montserrat Medium" panose="00000600000000000000" pitchFamily="2" charset="0"/>
              </a:rPr>
              <a:t> adenocarcinoma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6254193" y="5287297"/>
            <a:ext cx="21740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Carcinoid</a:t>
            </a:r>
            <a:r>
              <a:rPr lang="es-MX" sz="1700" dirty="0">
                <a:solidFill>
                  <a:schemeClr val="bg1"/>
                </a:solidFill>
                <a:latin typeface="Montserrat Medium" panose="00000600000000000000" pitchFamily="2" charset="0"/>
              </a:rPr>
              <a:t> tumor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6254193" y="6444068"/>
            <a:ext cx="21740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Linitis</a:t>
            </a:r>
            <a:r>
              <a:rPr lang="es-MX" sz="1700" dirty="0">
                <a:solidFill>
                  <a:schemeClr val="bg1"/>
                </a:solidFill>
                <a:latin typeface="Montserrat Medium" panose="00000600000000000000" pitchFamily="2" charset="0"/>
              </a:rPr>
              <a:t> plástica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6254193" y="7575024"/>
            <a:ext cx="21740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solidFill>
                  <a:schemeClr val="bg1"/>
                </a:solidFill>
                <a:latin typeface="Montserrat Medium" panose="00000600000000000000" pitchFamily="2" charset="0"/>
              </a:rPr>
              <a:t>GIST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254193" y="4017308"/>
            <a:ext cx="21740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Gastric</a:t>
            </a:r>
            <a:r>
              <a:rPr lang="es-MX" sz="17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</a:p>
          <a:p>
            <a:pPr algn="ctr"/>
            <a:r>
              <a:rPr lang="es-MX" sz="17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lymphoma</a:t>
            </a:r>
            <a:endParaRPr lang="es-MX" sz="17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8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83" y="-138544"/>
            <a:ext cx="9373515" cy="91657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58804"/>
            <a:ext cx="899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CASO CLÍNICO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6177849" y="320938"/>
            <a:ext cx="2686513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17891" y="8158921"/>
            <a:ext cx="4447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GASTROESOFÁGICO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264902" y="8158921"/>
            <a:ext cx="2421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PEDIATRÍA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79" y="8081970"/>
            <a:ext cx="813373" cy="81337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15" y="1005731"/>
            <a:ext cx="1400825" cy="13693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661" y="1005731"/>
            <a:ext cx="5176397" cy="5176397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28950" y="2832057"/>
            <a:ext cx="4575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3378"/>
                </a:solidFill>
                <a:latin typeface="Montserrat Medium" panose="00000600000000000000" pitchFamily="2" charset="0"/>
              </a:rPr>
              <a:t>1. Un niño de 2 años es traído debido a la regurgitación recurrente y al vómito ocasional. Su madre está preocupada por el fracaso de ganar peso. Cuál de los siguientes es el próximo estudio que se indicará: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28950" y="4444352"/>
            <a:ext cx="4575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a)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PH-</a:t>
            </a:r>
            <a:r>
              <a:rPr lang="es-MX" sz="1600" dirty="0" err="1">
                <a:solidFill>
                  <a:srgbClr val="AD1A1F"/>
                </a:solidFill>
                <a:latin typeface="Montserrat Medium" panose="00000600000000000000" pitchFamily="2" charset="0"/>
              </a:rPr>
              <a:t>Metry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 </a:t>
            </a:r>
            <a:r>
              <a:rPr lang="es-MX" sz="1600" dirty="0" err="1">
                <a:solidFill>
                  <a:srgbClr val="AD1A1F"/>
                </a:solidFill>
                <a:latin typeface="Montserrat Medium" panose="00000600000000000000" pitchFamily="2" charset="0"/>
              </a:rPr>
              <a:t>esofago</a:t>
            </a:r>
            <a:endParaRPr lang="es-MX" sz="1600" dirty="0">
              <a:solidFill>
                <a:srgbClr val="AD1A1F"/>
              </a:solidFill>
              <a:latin typeface="Montserrat Medium" panose="00000600000000000000" pitchFamily="2" charset="0"/>
            </a:endParaRP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b)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Endoscopia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c)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Escaneo TC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d)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Serie </a:t>
            </a:r>
            <a:r>
              <a:rPr lang="es-MX" sz="1600" dirty="0" err="1">
                <a:solidFill>
                  <a:srgbClr val="AD1A1F"/>
                </a:solidFill>
                <a:latin typeface="Montserrat Medium" panose="00000600000000000000" pitchFamily="2" charset="0"/>
              </a:rPr>
              <a:t>gastrointetinal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 superior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e) </a:t>
            </a:r>
            <a:r>
              <a:rPr lang="es-MX" sz="1600" dirty="0" err="1">
                <a:solidFill>
                  <a:srgbClr val="AD1A1F"/>
                </a:solidFill>
                <a:latin typeface="Montserrat Medium" panose="00000600000000000000" pitchFamily="2" charset="0"/>
              </a:rPr>
              <a:t>Manometry</a:t>
            </a:r>
            <a:endParaRPr lang="es-MX" sz="1600" dirty="0">
              <a:solidFill>
                <a:srgbClr val="AD1A1F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28950" y="5901307"/>
            <a:ext cx="6035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3378"/>
                </a:solidFill>
                <a:latin typeface="Montserrat Medium" panose="00000600000000000000" pitchFamily="2" charset="0"/>
              </a:rPr>
              <a:t>2. En este caso, la primera consideración corresponde a: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28950" y="6320777"/>
            <a:ext cx="6612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a)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Confirme la enfermedad de reflujo gastroesofágico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b)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Eliminar anormalidades anatómicas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c)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Descarga el esófago de Barret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d)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Preparando al paciente para la cirugía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e)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Confirmar H. Infección de pylori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631" y="7329796"/>
            <a:ext cx="428319" cy="42296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142227" y="7292126"/>
            <a:ext cx="224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Medicina y </a:t>
            </a:r>
          </a:p>
          <a:p>
            <a:r>
              <a:rPr lang="es-MX" sz="14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ENARM Zamná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1431" y="7315630"/>
            <a:ext cx="1065327" cy="448281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956457" y="990413"/>
            <a:ext cx="3756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03378"/>
                </a:solidFill>
                <a:latin typeface="Montserrat Bold" panose="00000800000000000000" pitchFamily="2" charset="0"/>
                <a:cs typeface="Poppins Medium" panose="02000000000000000000" pitchFamily="2" charset="0"/>
              </a:rPr>
              <a:t>ENFERMEDAD </a:t>
            </a:r>
          </a:p>
          <a:p>
            <a:pPr algn="ctr"/>
            <a:r>
              <a:rPr lang="es-MX" sz="3000" dirty="0">
                <a:solidFill>
                  <a:srgbClr val="003378"/>
                </a:solidFill>
                <a:latin typeface="Montserrat Bold" panose="00000800000000000000" pitchFamily="2" charset="0"/>
                <a:cs typeface="Poppins Medium" panose="02000000000000000000" pitchFamily="2" charset="0"/>
              </a:rPr>
              <a:t>POR REFLUJO</a:t>
            </a:r>
          </a:p>
        </p:txBody>
      </p:sp>
      <p:cxnSp>
        <p:nvCxnSpPr>
          <p:cNvPr id="27" name="Conector recto 26"/>
          <p:cNvCxnSpPr/>
          <p:nvPr/>
        </p:nvCxnSpPr>
        <p:spPr>
          <a:xfrm>
            <a:off x="185233" y="320938"/>
            <a:ext cx="2686513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441645" y="1962951"/>
            <a:ext cx="272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AD1A1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enarmzamna.com</a:t>
            </a:r>
          </a:p>
        </p:txBody>
      </p:sp>
      <p:sp>
        <p:nvSpPr>
          <p:cNvPr id="29" name="Elipse 28"/>
          <p:cNvSpPr/>
          <p:nvPr/>
        </p:nvSpPr>
        <p:spPr>
          <a:xfrm>
            <a:off x="5169337" y="1174785"/>
            <a:ext cx="4807397" cy="4807397"/>
          </a:xfrm>
          <a:prstGeom prst="ellipse">
            <a:avLst/>
          </a:prstGeom>
          <a:blipFill dpi="0" rotWithShape="1">
            <a:blip r:embed="rId8"/>
            <a:srcRect/>
            <a:tile tx="0" ty="0" sx="60000" sy="6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09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926" y="-8588"/>
            <a:ext cx="9359479" cy="90480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7891" y="193726"/>
            <a:ext cx="4447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ANTICONCEPTIVOS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91480" y="88277"/>
            <a:ext cx="260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Montserrat SemiBold" panose="00000700000000000000" pitchFamily="2" charset="0"/>
                <a:cs typeface="Poppins Medium" panose="02000000000000000000" pitchFamily="2" charset="0"/>
              </a:rPr>
              <a:t>GINECOLOGÍA </a:t>
            </a:r>
          </a:p>
          <a:p>
            <a:r>
              <a:rPr lang="es-MX" sz="2400" dirty="0">
                <a:solidFill>
                  <a:schemeClr val="bg1"/>
                </a:solidFill>
                <a:latin typeface="Montserrat SemiBold" panose="00000700000000000000" pitchFamily="2" charset="0"/>
                <a:cs typeface="Poppins Medium" panose="02000000000000000000" pitchFamily="2" charset="0"/>
              </a:rPr>
              <a:t>Y OBSTETRICIA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45" y="193726"/>
            <a:ext cx="879132" cy="72554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01" y="8480937"/>
            <a:ext cx="428319" cy="42296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318497" y="8443267"/>
            <a:ext cx="224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Medicina y </a:t>
            </a:r>
          </a:p>
          <a:p>
            <a:r>
              <a:rPr lang="es-MX" sz="14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ENARM Zamná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17891" y="1432978"/>
            <a:ext cx="3992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CASO</a:t>
            </a:r>
          </a:p>
          <a:p>
            <a:pPr algn="ctr"/>
            <a:r>
              <a:rPr lang="es-MX" sz="6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CLÍNICO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41524" y="3300581"/>
            <a:ext cx="353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FFFFFE"/>
                </a:solidFill>
                <a:latin typeface="Montserrat Medium" panose="00000600000000000000" pitchFamily="2" charset="0"/>
                <a:cs typeface="Poppins SemiBold" panose="02000000000000000000" pitchFamily="2" charset="0"/>
              </a:rPr>
              <a:t>OBSTETRICIA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52" y="3818887"/>
            <a:ext cx="3997639" cy="81424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38" y="4782104"/>
            <a:ext cx="3892666" cy="318884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433" y="4872197"/>
            <a:ext cx="4193645" cy="3098753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396608" y="4974279"/>
            <a:ext cx="35922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>
                <a:solidFill>
                  <a:srgbClr val="FFFFFE"/>
                </a:solidFill>
                <a:latin typeface="Montserrat Medium" panose="00000600000000000000" pitchFamily="2" charset="0"/>
              </a:rPr>
              <a:t>1. Una paciente de 25 años ha llegado a consulta porque necesita un método anticonceptivo. Ella se niega a DIU pero desea hormonas. Ella niega cualquier historia de fumar, cáncer o problemas de vesícula biliar. Su IMC es de 24 kg / m2. La primera opción en este caso será: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974141" y="5063756"/>
            <a:ext cx="380895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rgbClr val="003378"/>
                </a:solidFill>
                <a:latin typeface="Montserrat Medium" panose="00000600000000000000" pitchFamily="2" charset="0"/>
              </a:rPr>
              <a:t>a) Anticonceptivos monofásicos combinados</a:t>
            </a:r>
          </a:p>
          <a:p>
            <a:endParaRPr lang="es-MX" sz="1500" b="1" dirty="0">
              <a:solidFill>
                <a:srgbClr val="003378"/>
              </a:solidFill>
              <a:latin typeface="Montserrat Medium" panose="00000600000000000000" pitchFamily="2" charset="0"/>
            </a:endParaRPr>
          </a:p>
          <a:p>
            <a:r>
              <a:rPr lang="es-MX" sz="1500" b="1" dirty="0">
                <a:solidFill>
                  <a:srgbClr val="003378"/>
                </a:solidFill>
                <a:latin typeface="Montserrat Medium" panose="00000600000000000000" pitchFamily="2" charset="0"/>
              </a:rPr>
              <a:t>b) Anticonceptivos polifásicos combinados</a:t>
            </a:r>
          </a:p>
          <a:p>
            <a:endParaRPr lang="es-MX" sz="1500" b="1" dirty="0">
              <a:solidFill>
                <a:srgbClr val="003378"/>
              </a:solidFill>
              <a:latin typeface="Montserrat Medium" panose="00000600000000000000" pitchFamily="2" charset="0"/>
            </a:endParaRPr>
          </a:p>
          <a:p>
            <a:r>
              <a:rPr lang="es-MX" sz="1500" b="1" dirty="0">
                <a:solidFill>
                  <a:srgbClr val="003378"/>
                </a:solidFill>
                <a:latin typeface="Montserrat Medium" panose="00000600000000000000" pitchFamily="2" charset="0"/>
              </a:rPr>
              <a:t>c) Control trifásico de la natalidad</a:t>
            </a:r>
          </a:p>
          <a:p>
            <a:endParaRPr lang="es-MX" sz="1500" b="1" dirty="0">
              <a:solidFill>
                <a:srgbClr val="003378"/>
              </a:solidFill>
              <a:latin typeface="Montserrat Medium" panose="00000600000000000000" pitchFamily="2" charset="0"/>
            </a:endParaRPr>
          </a:p>
          <a:p>
            <a:r>
              <a:rPr lang="es-MX" sz="1500" b="1" dirty="0">
                <a:solidFill>
                  <a:srgbClr val="003378"/>
                </a:solidFill>
                <a:latin typeface="Montserrat Medium" panose="00000600000000000000" pitchFamily="2" charset="0"/>
              </a:rPr>
              <a:t>d) </a:t>
            </a:r>
            <a:r>
              <a:rPr lang="es-MX" sz="1500" b="1" dirty="0" err="1">
                <a:solidFill>
                  <a:srgbClr val="003378"/>
                </a:solidFill>
                <a:latin typeface="Montserrat Medium" panose="00000600000000000000" pitchFamily="2" charset="0"/>
              </a:rPr>
              <a:t>Mirena</a:t>
            </a:r>
            <a:endParaRPr lang="es-MX" sz="1500" b="1" dirty="0">
              <a:solidFill>
                <a:srgbClr val="003378"/>
              </a:solidFill>
              <a:latin typeface="Montserrat Medium" panose="00000600000000000000" pitchFamily="2" charset="0"/>
            </a:endParaRPr>
          </a:p>
          <a:p>
            <a:endParaRPr lang="es-MX" sz="1500" b="1" dirty="0">
              <a:solidFill>
                <a:srgbClr val="003378"/>
              </a:solidFill>
              <a:latin typeface="Montserrat Medium" panose="00000600000000000000" pitchFamily="2" charset="0"/>
            </a:endParaRPr>
          </a:p>
          <a:p>
            <a:r>
              <a:rPr lang="es-MX" sz="1500" b="1" dirty="0">
                <a:solidFill>
                  <a:srgbClr val="003378"/>
                </a:solidFill>
                <a:latin typeface="Montserrat Medium" panose="00000600000000000000" pitchFamily="2" charset="0"/>
              </a:rPr>
              <a:t>e) Método de facturación</a:t>
            </a:r>
            <a:endParaRPr lang="es-MX" sz="1500" dirty="0">
              <a:solidFill>
                <a:srgbClr val="003378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4794772" y="1329427"/>
            <a:ext cx="5305365" cy="3416657"/>
          </a:xfrm>
          <a:prstGeom prst="round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2" name="Grupo 31"/>
          <p:cNvGrpSpPr/>
          <p:nvPr/>
        </p:nvGrpSpPr>
        <p:grpSpPr>
          <a:xfrm>
            <a:off x="3878119" y="1126353"/>
            <a:ext cx="1441567" cy="1441567"/>
            <a:chOff x="3846050" y="1126228"/>
            <a:chExt cx="1304863" cy="1304863"/>
          </a:xfrm>
        </p:grpSpPr>
        <p:sp>
          <p:nvSpPr>
            <p:cNvPr id="14" name="Elipse 13"/>
            <p:cNvSpPr/>
            <p:nvPr/>
          </p:nvSpPr>
          <p:spPr>
            <a:xfrm>
              <a:off x="3846050" y="1126228"/>
              <a:ext cx="1304863" cy="1304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72998" y="1268929"/>
              <a:ext cx="1067046" cy="1043067"/>
            </a:xfrm>
            <a:prstGeom prst="rect">
              <a:avLst/>
            </a:prstGeom>
          </p:spPr>
        </p:pic>
      </p:grpSp>
      <p:sp>
        <p:nvSpPr>
          <p:cNvPr id="30" name="CuadroTexto 29"/>
          <p:cNvSpPr txBox="1"/>
          <p:nvPr/>
        </p:nvSpPr>
        <p:spPr>
          <a:xfrm>
            <a:off x="0" y="8572467"/>
            <a:ext cx="440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FFFFFE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enarmzamna.com</a:t>
            </a:r>
          </a:p>
        </p:txBody>
      </p:sp>
    </p:spTree>
    <p:extLst>
      <p:ext uri="{BB962C8B-B14F-4D97-AF65-F5344CB8AC3E}">
        <p14:creationId xmlns:p14="http://schemas.microsoft.com/office/powerpoint/2010/main" val="35961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454" y="-148373"/>
            <a:ext cx="9405689" cy="919725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29" y="2948673"/>
            <a:ext cx="4894620" cy="48127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58804"/>
            <a:ext cx="899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CASO CLÍNICO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6177849" y="320938"/>
            <a:ext cx="2686513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17891" y="8158921"/>
            <a:ext cx="4447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GASTROESOFÁGICO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264902" y="8158921"/>
            <a:ext cx="2421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PEDIATRÍA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179" y="8081970"/>
            <a:ext cx="813373" cy="81337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661" y="1005731"/>
            <a:ext cx="5176397" cy="5176397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28950" y="2832057"/>
            <a:ext cx="4575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3378"/>
                </a:solidFill>
                <a:latin typeface="Montserrat Medium" panose="00000600000000000000" pitchFamily="2" charset="0"/>
              </a:rPr>
              <a:t>1. Un niño de 2 años es traído debido a la regurgitación recurrente y al vómito ocasional. Su madre está preocupada por el fracaso de ganar peso. Cuál de los siguientes es el próximo estudio que se indicará: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28950" y="4444352"/>
            <a:ext cx="4575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a)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PH-</a:t>
            </a:r>
            <a:r>
              <a:rPr lang="es-MX" sz="1600" dirty="0" err="1">
                <a:solidFill>
                  <a:srgbClr val="AD1A1F"/>
                </a:solidFill>
                <a:latin typeface="Montserrat Medium" panose="00000600000000000000" pitchFamily="2" charset="0"/>
              </a:rPr>
              <a:t>Metry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 </a:t>
            </a:r>
            <a:r>
              <a:rPr lang="es-MX" sz="1600" dirty="0" err="1">
                <a:solidFill>
                  <a:srgbClr val="AD1A1F"/>
                </a:solidFill>
                <a:latin typeface="Montserrat Medium" panose="00000600000000000000" pitchFamily="2" charset="0"/>
              </a:rPr>
              <a:t>esofago</a:t>
            </a:r>
            <a:endParaRPr lang="es-MX" sz="1600" dirty="0">
              <a:solidFill>
                <a:srgbClr val="AD1A1F"/>
              </a:solidFill>
              <a:latin typeface="Montserrat Medium" panose="00000600000000000000" pitchFamily="2" charset="0"/>
            </a:endParaRP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b)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Endoscopia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c)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Escaneo TC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d)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Serie </a:t>
            </a:r>
            <a:r>
              <a:rPr lang="es-MX" sz="1600" dirty="0" err="1">
                <a:solidFill>
                  <a:srgbClr val="AD1A1F"/>
                </a:solidFill>
                <a:latin typeface="Montserrat Medium" panose="00000600000000000000" pitchFamily="2" charset="0"/>
              </a:rPr>
              <a:t>gastrointetinal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 superior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e) </a:t>
            </a:r>
            <a:r>
              <a:rPr lang="es-MX" sz="1600" dirty="0" err="1">
                <a:solidFill>
                  <a:srgbClr val="AD1A1F"/>
                </a:solidFill>
                <a:latin typeface="Montserrat Medium" panose="00000600000000000000" pitchFamily="2" charset="0"/>
              </a:rPr>
              <a:t>Manometry</a:t>
            </a:r>
            <a:endParaRPr lang="es-MX" sz="1600" dirty="0">
              <a:solidFill>
                <a:srgbClr val="AD1A1F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28950" y="5901307"/>
            <a:ext cx="6035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3378"/>
                </a:solidFill>
                <a:latin typeface="Montserrat Medium" panose="00000600000000000000" pitchFamily="2" charset="0"/>
              </a:rPr>
              <a:t>2. En este caso, la primera consideración corresponde a: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28950" y="6320777"/>
            <a:ext cx="6612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a)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Confirme la enfermedad de reflujo gastroesofágico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b)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Eliminar anormalidades anatómicas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c)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Descarga el esófago de Barret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d)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Preparando al paciente para la cirugía</a:t>
            </a:r>
          </a:p>
          <a:p>
            <a:pPr algn="just"/>
            <a:r>
              <a:rPr lang="es-MX" sz="1600" b="1" dirty="0">
                <a:solidFill>
                  <a:srgbClr val="AD1A1F"/>
                </a:solidFill>
                <a:latin typeface="Montserrat Medium" panose="00000600000000000000" pitchFamily="2" charset="0"/>
              </a:rPr>
              <a:t>e) </a:t>
            </a:r>
            <a:r>
              <a:rPr lang="es-MX" sz="1600" dirty="0">
                <a:solidFill>
                  <a:srgbClr val="AD1A1F"/>
                </a:solidFill>
                <a:latin typeface="Montserrat Medium" panose="00000600000000000000" pitchFamily="2" charset="0"/>
              </a:rPr>
              <a:t>Confirmar H. Infección de pylori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631" y="7329796"/>
            <a:ext cx="428319" cy="42296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142227" y="7292126"/>
            <a:ext cx="224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Medicina y </a:t>
            </a:r>
          </a:p>
          <a:p>
            <a:r>
              <a:rPr lang="es-MX" sz="1400" dirty="0">
                <a:solidFill>
                  <a:srgbClr val="003378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ENARM Zamná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1431" y="7315630"/>
            <a:ext cx="1065327" cy="448281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-20206" y="789972"/>
            <a:ext cx="5517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003378"/>
                </a:solidFill>
                <a:latin typeface="Montserrat Bold" panose="00000800000000000000" pitchFamily="2" charset="0"/>
                <a:cs typeface="Poppins Medium" panose="02000000000000000000" pitchFamily="2" charset="0"/>
              </a:rPr>
              <a:t>ENFERMEDAD</a:t>
            </a:r>
          </a:p>
          <a:p>
            <a:pPr algn="ctr"/>
            <a:r>
              <a:rPr lang="es-MX" sz="3200" dirty="0">
                <a:solidFill>
                  <a:srgbClr val="003378"/>
                </a:solidFill>
                <a:latin typeface="Montserrat Bold" panose="00000800000000000000" pitchFamily="2" charset="0"/>
                <a:cs typeface="Poppins Medium" panose="02000000000000000000" pitchFamily="2" charset="0"/>
              </a:rPr>
              <a:t>POR REFLUJO</a:t>
            </a:r>
          </a:p>
        </p:txBody>
      </p:sp>
      <p:cxnSp>
        <p:nvCxnSpPr>
          <p:cNvPr id="27" name="Conector recto 26"/>
          <p:cNvCxnSpPr/>
          <p:nvPr/>
        </p:nvCxnSpPr>
        <p:spPr>
          <a:xfrm>
            <a:off x="185233" y="320938"/>
            <a:ext cx="2686513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-100887" y="1869112"/>
            <a:ext cx="537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AD1A1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enarmzamna.com</a:t>
            </a:r>
          </a:p>
        </p:txBody>
      </p:sp>
      <p:sp>
        <p:nvSpPr>
          <p:cNvPr id="29" name="Elipse 28"/>
          <p:cNvSpPr/>
          <p:nvPr/>
        </p:nvSpPr>
        <p:spPr>
          <a:xfrm>
            <a:off x="5169337" y="1174785"/>
            <a:ext cx="4807397" cy="4807397"/>
          </a:xfrm>
          <a:prstGeom prst="ellipse">
            <a:avLst/>
          </a:prstGeom>
          <a:blipFill dpi="0" rotWithShape="1">
            <a:blip r:embed="rId8"/>
            <a:srcRect/>
            <a:tile tx="0" ty="0" sx="60000" sy="6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7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17221"/>
            <a:ext cx="899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03378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ICONOS ESPECIALIDADES (Azul)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04" y="1113182"/>
            <a:ext cx="8448391" cy="66294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611" y="1191863"/>
            <a:ext cx="335776" cy="6185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956" y="1928835"/>
            <a:ext cx="593087" cy="566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776" y="2667756"/>
            <a:ext cx="463446" cy="5361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057" y="3340836"/>
            <a:ext cx="519128" cy="6248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909" y="4102650"/>
            <a:ext cx="594479" cy="5369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0666" y="4926610"/>
            <a:ext cx="714962" cy="3329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1110" y="5567918"/>
            <a:ext cx="554075" cy="5540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909" y="6308794"/>
            <a:ext cx="492554" cy="5016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8592" y="7052432"/>
            <a:ext cx="556593" cy="4594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3852" y="1271376"/>
            <a:ext cx="594880" cy="46797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0418" y="1981311"/>
            <a:ext cx="528314" cy="42580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0418" y="2667756"/>
            <a:ext cx="602184" cy="41344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5322" y="3452688"/>
            <a:ext cx="537280" cy="50900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7400" y="4120634"/>
            <a:ext cx="555202" cy="48933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0418" y="4849722"/>
            <a:ext cx="462753" cy="51719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79550" y="5656531"/>
            <a:ext cx="569182" cy="44269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67400" y="6284169"/>
            <a:ext cx="412061" cy="5057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85322" y="7031843"/>
            <a:ext cx="537280" cy="52768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06078" y="1191863"/>
            <a:ext cx="456305" cy="45630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7107" y="1956954"/>
            <a:ext cx="452949" cy="47451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06079" y="2701435"/>
            <a:ext cx="561452" cy="48900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27597" y="3406670"/>
            <a:ext cx="333864" cy="49320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01647" y="4095827"/>
            <a:ext cx="388409" cy="54377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34785" y="4849722"/>
            <a:ext cx="532746" cy="52371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53097" y="5544984"/>
            <a:ext cx="467309" cy="48342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47471" y="6270370"/>
            <a:ext cx="555967" cy="51951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183234" y="7052432"/>
            <a:ext cx="384297" cy="5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17221"/>
            <a:ext cx="899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03378"/>
                </a:solidFill>
                <a:latin typeface="Montserrat ExtraBold" panose="00000900000000000000" pitchFamily="2" charset="0"/>
                <a:cs typeface="Poppins Medium" panose="02000000000000000000" pitchFamily="2" charset="0"/>
              </a:rPr>
              <a:t>ICONOS ESPECIALIDADES (Blanco)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3" y="1137685"/>
            <a:ext cx="8448391" cy="66294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085" y="1232452"/>
            <a:ext cx="301055" cy="5466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354" y="1898375"/>
            <a:ext cx="554230" cy="5294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354" y="2669752"/>
            <a:ext cx="499768" cy="587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754" y="3391774"/>
            <a:ext cx="494386" cy="58593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078" y="4111773"/>
            <a:ext cx="564558" cy="50992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1453" y="4941698"/>
            <a:ext cx="611694" cy="2765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9123" y="5536306"/>
            <a:ext cx="571999" cy="57199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2862" y="6305680"/>
            <a:ext cx="543774" cy="55384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9123" y="7056899"/>
            <a:ext cx="593165" cy="480181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5242" y="1263427"/>
            <a:ext cx="546653" cy="43732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6558" y="1980204"/>
            <a:ext cx="555337" cy="44758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73712" y="2738219"/>
            <a:ext cx="621429" cy="42665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3999" y="3391774"/>
            <a:ext cx="542877" cy="514304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1244" y="4118814"/>
            <a:ext cx="570578" cy="50288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2389" y="4863659"/>
            <a:ext cx="444074" cy="50502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18729" y="5597103"/>
            <a:ext cx="576412" cy="45747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2514" y="6282992"/>
            <a:ext cx="413949" cy="517436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31489" y="7042391"/>
            <a:ext cx="491808" cy="491808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55747" y="1178099"/>
            <a:ext cx="531661" cy="52265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55747" y="1980204"/>
            <a:ext cx="482155" cy="505114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65568" y="2710366"/>
            <a:ext cx="521840" cy="454506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19290" y="3406835"/>
            <a:ext cx="355068" cy="52453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12548" y="4117982"/>
            <a:ext cx="368552" cy="524163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31903" y="4828795"/>
            <a:ext cx="549197" cy="539889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1903" y="5589982"/>
            <a:ext cx="472025" cy="49644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01918" y="6228045"/>
            <a:ext cx="505741" cy="480868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87650" y="7003129"/>
            <a:ext cx="416278" cy="5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68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550</Words>
  <Application>Microsoft Office PowerPoint</Application>
  <PresentationFormat>Personalizado</PresentationFormat>
  <Paragraphs>118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Montserrat Bold</vt:lpstr>
      <vt:lpstr>Montserrat ExtraBold</vt:lpstr>
      <vt:lpstr>Montserrat Medium</vt:lpstr>
      <vt:lpstr>Montserrat SemiBold</vt:lpstr>
      <vt:lpstr>Poppins Medium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Fernanda Salas Rivera</dc:creator>
  <cp:lastModifiedBy>Rosario Fernández Mora</cp:lastModifiedBy>
  <cp:revision>40</cp:revision>
  <dcterms:created xsi:type="dcterms:W3CDTF">2020-11-19T19:40:51Z</dcterms:created>
  <dcterms:modified xsi:type="dcterms:W3CDTF">2020-11-30T18:00:03Z</dcterms:modified>
</cp:coreProperties>
</file>